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embeddedFontLst>
    <p:embeddedFont>
      <p:font typeface="Barlow" panose="00000500000000000000" pitchFamily="2" charset="0"/>
      <p:regular r:id="rId20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3447" autoAdjust="0"/>
  </p:normalViewPr>
  <p:slideViewPr>
    <p:cSldViewPr snapToGrid="0" snapToObjects="1">
      <p:cViewPr>
        <p:scale>
          <a:sx n="49" d="100"/>
          <a:sy n="4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2T04:05:24.6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24575,'281'19'0,"-9"1"0,264-22-1365,-505 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231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17/06/relationships/model3d" Target="../media/model3d2.glb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customXml" Target="../ink/ink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17/06/relationships/model3d" Target="../media/model3d1.glb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microsoft.com/office/2017/06/relationships/model3d" Target="../media/model3d1.glb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slide" Target="slide9.xml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microsoft.com/office/2017/06/relationships/model3d" Target="../media/model3d1.glb"/><Relationship Id="rId11" Type="http://schemas.openxmlformats.org/officeDocument/2006/relationships/image" Target="../media/image27.sv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sv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microsoft.com/office/2017/06/relationships/model3d" Target="../media/model3d2.glb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08FC0E-7CA8-CAC3-1117-5A1CC05DCCE4}"/>
              </a:ext>
            </a:extLst>
          </p:cNvPr>
          <p:cNvSpPr/>
          <p:nvPr/>
        </p:nvSpPr>
        <p:spPr>
          <a:xfrm>
            <a:off x="12833964" y="7756989"/>
            <a:ext cx="1774346" cy="39041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en-PK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65340"/>
            <a:ext cx="571035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Virtual Classroom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821424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will explore the evaluation of our HTML and CSS project. We'll delve into its objectives, features, design layout, benefits, and conclude with key takeaways.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4407622"/>
            <a:ext cx="7415927" cy="38457"/>
          </a:xfrm>
          <a:prstGeom prst="rect">
            <a:avLst/>
          </a:prstGeom>
          <a:solidFill>
            <a:srgbClr val="E0E4E6">
              <a:alpha val="50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6" name="Text 3"/>
          <p:cNvSpPr/>
          <p:nvPr/>
        </p:nvSpPr>
        <p:spPr>
          <a:xfrm>
            <a:off x="864036" y="593772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Mutahir Ahmed </a:t>
            </a:r>
            <a:r>
              <a:rPr lang="en-US"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(24k-0030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539638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Burair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Hyder (24k-0804)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485505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Maarij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Ahmed (24k-0550) Group Leader</a:t>
            </a:r>
            <a:endParaRPr lang="en-US" sz="19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Small Pencil">
                <a:extLst>
                  <a:ext uri="{FF2B5EF4-FFF2-40B4-BE49-F238E27FC236}">
                    <a16:creationId xmlns:a16="http://schemas.microsoft.com/office/drawing/2014/main" id="{8D3D0F29-F7BD-0628-6113-1490670CAC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5107675"/>
                  </p:ext>
                </p:extLst>
              </p:nvPr>
            </p:nvGraphicFramePr>
            <p:xfrm>
              <a:off x="178845" y="5593913"/>
              <a:ext cx="790189" cy="638815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90189" cy="6388152"/>
                    </a:xfrm>
                    <a:prstGeom prst="rect">
                      <a:avLst/>
                    </a:prstGeom>
                  </am3d:spPr>
                  <am3d:camera>
                    <am3d:pos x="0" y="0" z="47378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72" d="1000000"/>
                    <am3d:preTrans dx="1057221" dy="-3160" dz="1044043"/>
                    <am3d:scale>
                      <am3d:sx n="1000000" d="1000000"/>
                      <am3d:sy n="1000000" d="1000000"/>
                      <am3d:sz n="1000000" d="1000000"/>
                    </am3d:scale>
                    <am3d:rot ax="5423463" ay="660130" az="-527722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5023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Small Pencil">
                <a:extLst>
                  <a:ext uri="{FF2B5EF4-FFF2-40B4-BE49-F238E27FC236}">
                    <a16:creationId xmlns:a16="http://schemas.microsoft.com/office/drawing/2014/main" id="{8D3D0F29-F7BD-0628-6113-1490670CAC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845" y="5593913"/>
                <a:ext cx="790189" cy="638815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1907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Contact Page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175159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0391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Teacher Information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4530209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Displays contact details for multiple teachers, allowing easy access for students.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3175159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40391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Organized Layout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88161" y="4530209"/>
            <a:ext cx="40539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Each teacher's contact details are neatly organized in separate cards for clarity.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3175159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40391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Responsive Design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4530209"/>
            <a:ext cx="405384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page adjusts for different screen sizes, ensuring that contact details are accessible on both mobile and desktop devices.</a:t>
            </a:r>
            <a:endParaRPr lang="en-US" sz="19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5BDCDD-B6DD-C38E-3E18-064AF30CA114}"/>
              </a:ext>
            </a:extLst>
          </p:cNvPr>
          <p:cNvSpPr/>
          <p:nvPr/>
        </p:nvSpPr>
        <p:spPr>
          <a:xfrm>
            <a:off x="12833964" y="7756989"/>
            <a:ext cx="1774346" cy="39041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  <a:endParaRPr lang="en-PK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Surface Pen - Platinum">
                <a:extLst>
                  <a:ext uri="{FF2B5EF4-FFF2-40B4-BE49-F238E27FC236}">
                    <a16:creationId xmlns:a16="http://schemas.microsoft.com/office/drawing/2014/main" id="{95675475-474C-0833-9FBD-FF5C21A531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7618444"/>
                  </p:ext>
                </p:extLst>
              </p:nvPr>
            </p:nvGraphicFramePr>
            <p:xfrm rot="16623243" flipH="1">
              <a:off x="4799076" y="374392"/>
              <a:ext cx="637681" cy="4749302"/>
            </p:xfrm>
            <a:graphic>
              <a:graphicData uri="http://schemas.microsoft.com/office/drawing/2017/model3d">
                <am3d:model3d r:embed="rId6">
                  <am3d:spPr>
                    <a:xfrm rot="16623243" flipH="1">
                      <a:off x="0" y="0"/>
                      <a:ext cx="637681" cy="4749302"/>
                    </a:xfrm>
                    <a:prstGeom prst="rect">
                      <a:avLst/>
                    </a:prstGeom>
                  </am3d:spPr>
                  <am3d:camera>
                    <am3d:pos x="0" y="0" z="4722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30397" d="1000000"/>
                    <am3d:preTrans dx="-19482" dy="-20648728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6745835" ay="1181199" az="-235308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4815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Surface Pen - Platinum">
                <a:extLst>
                  <a:ext uri="{FF2B5EF4-FFF2-40B4-BE49-F238E27FC236}">
                    <a16:creationId xmlns:a16="http://schemas.microsoft.com/office/drawing/2014/main" id="{95675475-474C-0833-9FBD-FF5C21A531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623243" flipH="1">
                <a:off x="4799076" y="374392"/>
                <a:ext cx="637681" cy="4749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619D9509-392F-8F5C-4FA7-B09AF374A2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8598625"/>
                  </p:ext>
                </p:extLst>
              </p:nvPr>
            </p:nvGraphicFramePr>
            <p:xfrm>
              <a:off x="12833964" y="789647"/>
              <a:ext cx="835316" cy="917027"/>
            </p:xfrm>
            <a:graphic>
              <a:graphicData uri="http://schemas.microsoft.com/office/powerpoint/2016/slidezoom">
                <pslz:sldZm>
                  <pslz:sldZmObj sldId="266" cId="0">
                    <pslz:zmPr id="{95C7393B-6D00-4E82-8E22-FF49EA122BA1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35316" cy="917027"/>
                        </a:xfrm>
                        <a:prstGeom prst="ellipse">
                          <a:avLst/>
                        </a:prstGeom>
                        <a:ln w="63500" cap="rnd">
                          <a:noFill/>
                        </a:ln>
                        <a:effectLst>
                          <a:outerShdw blurRad="381000" dist="292100" dir="5400000" sx="-80000" sy="-18000" rotWithShape="0">
                            <a:srgbClr val="000000">
                              <a:alpha val="22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3000000"/>
                          </a:lightRig>
                        </a:scene3d>
                        <a:sp3d contourW="7620">
                          <a:bevelT w="95250" h="31750"/>
                          <a:contourClr>
                            <a:srgbClr val="333333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19D9509-392F-8F5C-4FA7-B09AF374A2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33964" y="789647"/>
                <a:ext cx="835316" cy="917027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5248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Benefits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372553" y="3636764"/>
            <a:ext cx="3036689" cy="617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Students</a:t>
            </a:r>
            <a:endParaRPr lang="en-US" sz="4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97" y="2093714"/>
            <a:ext cx="3703320" cy="3703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6105525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Easy access to resources and assignments.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6981944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 progress tracking.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5796677" y="3636764"/>
            <a:ext cx="3036689" cy="617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Teachers</a:t>
            </a:r>
            <a:endParaRPr lang="en-US" sz="48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421" y="2093714"/>
            <a:ext cx="3703320" cy="37033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8161" y="6105525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Organized platform for resource sharing.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10220920" y="3636764"/>
            <a:ext cx="3036689" cy="617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Overall</a:t>
            </a:r>
            <a:endParaRPr lang="en-US" sz="48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664" y="2093714"/>
            <a:ext cx="3703320" cy="370332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2404" y="6105525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Reduces reliance on manual tasks and paperwork.</a:t>
            </a:r>
            <a:endParaRPr lang="en-US" sz="19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E4B075-1147-7758-9B21-0D57438CCBAA}"/>
              </a:ext>
            </a:extLst>
          </p:cNvPr>
          <p:cNvSpPr/>
          <p:nvPr/>
        </p:nvSpPr>
        <p:spPr>
          <a:xfrm>
            <a:off x="12833964" y="7756989"/>
            <a:ext cx="1774346" cy="39041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661" y="561499"/>
            <a:ext cx="7106960" cy="710696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8B270C-1AA5-C642-EDE2-B6399BA9EAEB}"/>
              </a:ext>
            </a:extLst>
          </p:cNvPr>
          <p:cNvSpPr/>
          <p:nvPr/>
        </p:nvSpPr>
        <p:spPr>
          <a:xfrm>
            <a:off x="12833964" y="7756989"/>
            <a:ext cx="1774346" cy="39041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93A22D-70FC-886A-8003-37C9C5D00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56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28" y="0"/>
            <a:ext cx="14626743" cy="822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8EFCB9EE-5231-D272-3EF0-B6E79160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0" r="18941"/>
          <a:stretch/>
        </p:blipFill>
        <p:spPr>
          <a:xfrm>
            <a:off x="20" y="1538"/>
            <a:ext cx="14630380" cy="822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67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8CEE61B-213D-F2CC-5A20-651C5CE0F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4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28" y="0"/>
            <a:ext cx="14626743" cy="822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ack and green rectangular object with black lines&#10;&#10;Description automatically generated">
            <a:extLst>
              <a:ext uri="{FF2B5EF4-FFF2-40B4-BE49-F238E27FC236}">
                <a16:creationId xmlns:a16="http://schemas.microsoft.com/office/drawing/2014/main" id="{DE284CEC-5F64-80B1-5DC2-26024BB8F8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434" b="-1"/>
          <a:stretch/>
        </p:blipFill>
        <p:spPr>
          <a:xfrm>
            <a:off x="20" y="1538"/>
            <a:ext cx="14630380" cy="822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9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28" y="0"/>
            <a:ext cx="14626743" cy="822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1C09AD9-4396-B191-71AE-9FDCFFC0A8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84" r="17615" b="1"/>
          <a:stretch/>
        </p:blipFill>
        <p:spPr>
          <a:xfrm>
            <a:off x="20" y="1538"/>
            <a:ext cx="14630380" cy="822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8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Overview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project aimed to develop a dynamic and user-friendly website using HTML and CSS.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Goals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primary goals included creating a visually appealing site with seamless navigation, user-friendly interface, and optimal performance.</a:t>
            </a:r>
            <a:endParaRPr lang="en-US" sz="19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mall Pencil">
                <a:extLst>
                  <a:ext uri="{FF2B5EF4-FFF2-40B4-BE49-F238E27FC236}">
                    <a16:creationId xmlns:a16="http://schemas.microsoft.com/office/drawing/2014/main" id="{C90B98CA-6F8B-2BFE-ECE1-757E8BD049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4346500"/>
                  </p:ext>
                </p:extLst>
              </p:nvPr>
            </p:nvGraphicFramePr>
            <p:xfrm>
              <a:off x="3166724" y="2627155"/>
              <a:ext cx="6178705" cy="64688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178705" cy="646885"/>
                    </a:xfrm>
                    <a:prstGeom prst="rect">
                      <a:avLst/>
                    </a:prstGeom>
                  </am3d:spPr>
                  <am3d:camera>
                    <am3d:pos x="0" y="0" z="47378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72" d="1000000"/>
                    <am3d:preTrans dx="1057221" dy="-3160" dz="1044043"/>
                    <am3d:scale>
                      <am3d:sx n="1000000" d="1000000"/>
                      <am3d:sy n="1000000" d="1000000"/>
                      <am3d:sz n="1000000" d="1000000"/>
                    </am3d:scale>
                    <am3d:rot ax="9067757" ay="245140" az="-13504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64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mall Pencil">
                <a:extLst>
                  <a:ext uri="{FF2B5EF4-FFF2-40B4-BE49-F238E27FC236}">
                    <a16:creationId xmlns:a16="http://schemas.microsoft.com/office/drawing/2014/main" id="{C90B98CA-6F8B-2BFE-ECE1-757E8BD049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6724" y="2627155"/>
                <a:ext cx="6178705" cy="64688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EA4769E-0C60-5981-DDF0-F32A54437C56}"/>
              </a:ext>
            </a:extLst>
          </p:cNvPr>
          <p:cNvSpPr/>
          <p:nvPr/>
        </p:nvSpPr>
        <p:spPr>
          <a:xfrm>
            <a:off x="12727843" y="7738150"/>
            <a:ext cx="1774346" cy="39041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P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A43F3BE-1D45-AF55-8A27-F2FA3170C31F}"/>
                  </a:ext>
                </a:extLst>
              </p14:cNvPr>
              <p14:cNvContentPartPr/>
              <p14:nvPr/>
            </p14:nvContentPartPr>
            <p14:xfrm>
              <a:off x="12971469" y="7981200"/>
              <a:ext cx="403560" cy="14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A43F3BE-1D45-AF55-8A27-F2FA3170C3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65349" y="7975080"/>
                <a:ext cx="415800" cy="266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F5CAA7-B1FD-B373-9AE9-66AE1AD6B9A5}"/>
              </a:ext>
            </a:extLst>
          </p:cNvPr>
          <p:cNvSpPr/>
          <p:nvPr/>
        </p:nvSpPr>
        <p:spPr>
          <a:xfrm>
            <a:off x="12833964" y="7756989"/>
            <a:ext cx="1774346" cy="39041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2812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Objectives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46186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4" name="Text 2"/>
          <p:cNvSpPr/>
          <p:nvPr/>
        </p:nvSpPr>
        <p:spPr>
          <a:xfrm>
            <a:off x="1070491" y="3574971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666280" y="3461861"/>
            <a:ext cx="33339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Simplify access to educational resources.</a:t>
            </a:r>
            <a:endParaRPr lang="en-US" sz="2150" dirty="0"/>
          </a:p>
        </p:txBody>
      </p:sp>
      <p:sp>
        <p:nvSpPr>
          <p:cNvPr id="6" name="Shape 4"/>
          <p:cNvSpPr/>
          <p:nvPr/>
        </p:nvSpPr>
        <p:spPr>
          <a:xfrm>
            <a:off x="5247084" y="346186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7" name="Text 5"/>
          <p:cNvSpPr/>
          <p:nvPr/>
        </p:nvSpPr>
        <p:spPr>
          <a:xfrm>
            <a:off x="5433298" y="3574971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6049328" y="3461861"/>
            <a:ext cx="33339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Provide a structured and user-friendly interface.</a:t>
            </a:r>
            <a:endParaRPr lang="en-US" sz="2150" dirty="0"/>
          </a:p>
        </p:txBody>
      </p:sp>
      <p:sp>
        <p:nvSpPr>
          <p:cNvPr id="9" name="Shape 7"/>
          <p:cNvSpPr/>
          <p:nvPr/>
        </p:nvSpPr>
        <p:spPr>
          <a:xfrm>
            <a:off x="9630132" y="346186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0" name="Text 8"/>
          <p:cNvSpPr/>
          <p:nvPr/>
        </p:nvSpPr>
        <p:spPr>
          <a:xfrm>
            <a:off x="9811464" y="3574971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10432375" y="3461861"/>
            <a:ext cx="33339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Promote self-paced learning.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10432375" y="4295775"/>
            <a:ext cx="333398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864037" y="521529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4" name="Text 12"/>
          <p:cNvSpPr/>
          <p:nvPr/>
        </p:nvSpPr>
        <p:spPr>
          <a:xfrm>
            <a:off x="1048703" y="5328404"/>
            <a:ext cx="185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550" dirty="0"/>
          </a:p>
        </p:txBody>
      </p:sp>
      <p:sp>
        <p:nvSpPr>
          <p:cNvPr id="15" name="Text 13"/>
          <p:cNvSpPr/>
          <p:nvPr/>
        </p:nvSpPr>
        <p:spPr>
          <a:xfrm>
            <a:off x="1666280" y="5215295"/>
            <a:ext cx="540889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 student-teacher communication.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1666280" y="5706308"/>
            <a:ext cx="121000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Small Pencil">
                <a:extLst>
                  <a:ext uri="{FF2B5EF4-FFF2-40B4-BE49-F238E27FC236}">
                    <a16:creationId xmlns:a16="http://schemas.microsoft.com/office/drawing/2014/main" id="{56017A12-A41A-64F4-4273-ED7A0F92FB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9049081"/>
                  </p:ext>
                </p:extLst>
              </p:nvPr>
            </p:nvGraphicFramePr>
            <p:xfrm rot="19222053">
              <a:off x="2446031" y="318649"/>
              <a:ext cx="4812134" cy="1160238"/>
            </p:xfrm>
            <a:graphic>
              <a:graphicData uri="http://schemas.microsoft.com/office/drawing/2017/model3d">
                <am3d:model3d r:embed="rId3">
                  <am3d:spPr>
                    <a:xfrm rot="19222053">
                      <a:off x="0" y="0"/>
                      <a:ext cx="4812134" cy="1160238"/>
                    </a:xfrm>
                    <a:prstGeom prst="rect">
                      <a:avLst/>
                    </a:prstGeom>
                  </am3d:spPr>
                  <am3d:camera>
                    <am3d:pos x="0" y="0" z="47378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72" d="1000000"/>
                    <am3d:preTrans dx="1057221" dy="-3160" dz="1044043"/>
                    <am3d:scale>
                      <am3d:sx n="1000000" d="1000000"/>
                      <am3d:sy n="1000000" d="1000000"/>
                      <am3d:sz n="1000000" d="1000000"/>
                    </am3d:scale>
                    <am3d:rot ax="8164509" ay="604372" az="-57380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642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Small Pencil">
                <a:extLst>
                  <a:ext uri="{FF2B5EF4-FFF2-40B4-BE49-F238E27FC236}">
                    <a16:creationId xmlns:a16="http://schemas.microsoft.com/office/drawing/2014/main" id="{56017A12-A41A-64F4-4273-ED7A0F92FB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222053">
                <a:off x="2446031" y="318649"/>
                <a:ext cx="4812134" cy="1160238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66ABBFF-CE2B-9063-766D-B49D901039C2}"/>
              </a:ext>
            </a:extLst>
          </p:cNvPr>
          <p:cNvSpPr/>
          <p:nvPr/>
        </p:nvSpPr>
        <p:spPr>
          <a:xfrm>
            <a:off x="12833964" y="7756989"/>
            <a:ext cx="1774346" cy="39041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2758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Features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683669"/>
            <a:ext cx="4136231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4" name="Text 2"/>
          <p:cNvSpPr/>
          <p:nvPr/>
        </p:nvSpPr>
        <p:spPr>
          <a:xfrm>
            <a:off x="1141333" y="296096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Home Page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41333" y="3451979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Overview of the website.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2683669"/>
            <a:ext cx="4136231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7" name="Text 5"/>
          <p:cNvSpPr/>
          <p:nvPr/>
        </p:nvSpPr>
        <p:spPr>
          <a:xfrm>
            <a:off x="5524381" y="2960965"/>
            <a:ext cx="289298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Course Materials Page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524381" y="3451979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Organized display of lecture notes and resources.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2683669"/>
            <a:ext cx="4136231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0" name="Text 8"/>
          <p:cNvSpPr/>
          <p:nvPr/>
        </p:nvSpPr>
        <p:spPr>
          <a:xfrm>
            <a:off x="9907429" y="296096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Assignments Page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9907429" y="3451979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Form for assignment uploads.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4766191"/>
            <a:ext cx="63278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3" name="Text 11"/>
          <p:cNvSpPr/>
          <p:nvPr/>
        </p:nvSpPr>
        <p:spPr>
          <a:xfrm>
            <a:off x="1141333" y="50434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Dashboard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141333" y="5534501"/>
            <a:ext cx="577322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Static representation of student progress.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668" y="4766191"/>
            <a:ext cx="63278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6" name="Text 14"/>
          <p:cNvSpPr/>
          <p:nvPr/>
        </p:nvSpPr>
        <p:spPr>
          <a:xfrm>
            <a:off x="7715964" y="50434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Contact Page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7715964" y="5534501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Displays teacher contact information, for easy access and communication.</a:t>
            </a:r>
            <a:endParaRPr lang="en-US" sz="19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Small Pencil">
                <a:extLst>
                  <a:ext uri="{FF2B5EF4-FFF2-40B4-BE49-F238E27FC236}">
                    <a16:creationId xmlns:a16="http://schemas.microsoft.com/office/drawing/2014/main" id="{6D12A4C2-C983-8F41-FD5C-9D225469C1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8775934"/>
                  </p:ext>
                </p:extLst>
              </p:nvPr>
            </p:nvGraphicFramePr>
            <p:xfrm rot="4844822">
              <a:off x="-1885258" y="3260377"/>
              <a:ext cx="4412706" cy="2244392"/>
            </p:xfrm>
            <a:graphic>
              <a:graphicData uri="http://schemas.microsoft.com/office/drawing/2017/model3d">
                <am3d:model3d r:embed="rId3">
                  <am3d:spPr>
                    <a:xfrm rot="4844822">
                      <a:off x="0" y="0"/>
                      <a:ext cx="4412706" cy="2244392"/>
                    </a:xfrm>
                    <a:prstGeom prst="rect">
                      <a:avLst/>
                    </a:prstGeom>
                  </am3d:spPr>
                  <am3d:camera>
                    <am3d:pos x="0" y="0" z="47378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72" d="1000000"/>
                    <am3d:preTrans dx="1057221" dy="-3160" dz="1044043"/>
                    <am3d:scale>
                      <am3d:sx n="1000000" d="1000000"/>
                      <am3d:sy n="1000000" d="1000000"/>
                      <am3d:sz n="1000000" d="1000000"/>
                    </am3d:scale>
                    <am3d:rot ax="6758521" ay="708981" az="-156899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642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Small Pencil">
                <a:extLst>
                  <a:ext uri="{FF2B5EF4-FFF2-40B4-BE49-F238E27FC236}">
                    <a16:creationId xmlns:a16="http://schemas.microsoft.com/office/drawing/2014/main" id="{6D12A4C2-C983-8F41-FD5C-9D225469C1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844822">
                <a:off x="-1885258" y="3260377"/>
                <a:ext cx="4412706" cy="2244392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3D2D28F-7FF1-8964-850A-9DB873BDE970}"/>
              </a:ext>
            </a:extLst>
          </p:cNvPr>
          <p:cNvSpPr/>
          <p:nvPr/>
        </p:nvSpPr>
        <p:spPr>
          <a:xfrm>
            <a:off x="12745706" y="7756989"/>
            <a:ext cx="1774346" cy="39041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PK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D948ED4-390B-1E01-0434-CC74CEFBA9F8}"/>
              </a:ext>
            </a:extLst>
          </p:cNvPr>
          <p:cNvSpPr/>
          <p:nvPr/>
        </p:nvSpPr>
        <p:spPr>
          <a:xfrm>
            <a:off x="12833964" y="7756989"/>
            <a:ext cx="1774346" cy="39041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1659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Login Page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372683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236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Responsive Design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4727734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Adapts seamlessly to desktop and mobile screens.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3372683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4236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Ease of Use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88161" y="4727734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Features placeholders, labels, and a prominent "Login" button.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3372683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4236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Authentication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4727734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Static fields for Username/Email and Password, ready for future backend integration.</a:t>
            </a:r>
            <a:endParaRPr lang="en-US" sz="19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Small Pencil">
                <a:extLst>
                  <a:ext uri="{FF2B5EF4-FFF2-40B4-BE49-F238E27FC236}">
                    <a16:creationId xmlns:a16="http://schemas.microsoft.com/office/drawing/2014/main" id="{D6961C43-B98C-659D-DA32-824E9C2DF8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6564831"/>
                  </p:ext>
                </p:extLst>
              </p:nvPr>
            </p:nvGraphicFramePr>
            <p:xfrm rot="3736862">
              <a:off x="1709365" y="4565170"/>
              <a:ext cx="4707024" cy="557612"/>
            </p:xfrm>
            <a:graphic>
              <a:graphicData uri="http://schemas.microsoft.com/office/drawing/2017/model3d">
                <am3d:model3d r:embed="rId6">
                  <am3d:spPr>
                    <a:xfrm rot="3736862">
                      <a:off x="0" y="0"/>
                      <a:ext cx="4707024" cy="557612"/>
                    </a:xfrm>
                    <a:prstGeom prst="rect">
                      <a:avLst/>
                    </a:prstGeom>
                  </am3d:spPr>
                  <am3d:camera>
                    <am3d:pos x="0" y="0" z="47378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72" d="1000000"/>
                    <am3d:preTrans dx="1057221" dy="-3160" dz="1044043"/>
                    <am3d:scale>
                      <am3d:sx n="1000000" d="1000000"/>
                      <am3d:sy n="1000000" d="1000000"/>
                      <am3d:sz n="1000000" d="1000000"/>
                    </am3d:scale>
                    <am3d:rot ax="5337509" ay="1598" az="9129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9642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Small Pencil">
                <a:extLst>
                  <a:ext uri="{FF2B5EF4-FFF2-40B4-BE49-F238E27FC236}">
                    <a16:creationId xmlns:a16="http://schemas.microsoft.com/office/drawing/2014/main" id="{D6961C43-B98C-659D-DA32-824E9C2DF8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736862">
                <a:off x="1709365" y="4565170"/>
                <a:ext cx="4707024" cy="557612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6F497E-0104-861F-FF9A-781EBE8EE69F}"/>
              </a:ext>
            </a:extLst>
          </p:cNvPr>
          <p:cNvSpPr/>
          <p:nvPr/>
        </p:nvSpPr>
        <p:spPr>
          <a:xfrm>
            <a:off x="12833964" y="7756989"/>
            <a:ext cx="1774346" cy="39041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PK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6B51CB-B56C-C81A-1F80-64BCB05E4D12}"/>
              </a:ext>
            </a:extLst>
          </p:cNvPr>
          <p:cNvSpPr/>
          <p:nvPr/>
        </p:nvSpPr>
        <p:spPr>
          <a:xfrm>
            <a:off x="12833964" y="7833189"/>
            <a:ext cx="1774346" cy="23801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1659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Home Page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372683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236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4727734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Welcomes users with an overview of the platform's purpose and features.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3372683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4236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Navigation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88161" y="4727734"/>
            <a:ext cx="40539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easy access to key sections like Courses, Assignments, and Dashboard.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3372683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4236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Visual Appeal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4727734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Features a clean layout with engaging headings, images, and a consistent color scheme.</a:t>
            </a:r>
            <a:endParaRPr lang="en-US" sz="19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Small Pencil">
                <a:extLst>
                  <a:ext uri="{FF2B5EF4-FFF2-40B4-BE49-F238E27FC236}">
                    <a16:creationId xmlns:a16="http://schemas.microsoft.com/office/drawing/2014/main" id="{04DA82E3-3DEE-0087-FE3E-4B41C742A2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7980776"/>
                  </p:ext>
                </p:extLst>
              </p:nvPr>
            </p:nvGraphicFramePr>
            <p:xfrm rot="3736862">
              <a:off x="4054865" y="649576"/>
              <a:ext cx="3081268" cy="4387030"/>
            </p:xfrm>
            <a:graphic>
              <a:graphicData uri="http://schemas.microsoft.com/office/drawing/2017/model3d">
                <am3d:model3d r:embed="rId6">
                  <am3d:spPr>
                    <a:xfrm rot="3736862">
                      <a:off x="0" y="0"/>
                      <a:ext cx="3081268" cy="4387030"/>
                    </a:xfrm>
                    <a:prstGeom prst="rect">
                      <a:avLst/>
                    </a:prstGeom>
                  </am3d:spPr>
                  <am3d:camera>
                    <am3d:pos x="0" y="0" z="47378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72" d="1000000"/>
                    <am3d:preTrans dx="1057221" dy="-3160" dz="1044043"/>
                    <am3d:scale>
                      <am3d:sx n="1000000" d="1000000"/>
                      <am3d:sy n="1000000" d="1000000"/>
                      <am3d:sz n="1000000" d="1000000"/>
                    </am3d:scale>
                    <am3d:rot ax="-4808201" ay="-949939" az="344964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9642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Small Pencil">
                <a:extLst>
                  <a:ext uri="{FF2B5EF4-FFF2-40B4-BE49-F238E27FC236}">
                    <a16:creationId xmlns:a16="http://schemas.microsoft.com/office/drawing/2014/main" id="{04DA82E3-3DEE-0087-FE3E-4B41C742A2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736862">
                <a:off x="4054865" y="649576"/>
                <a:ext cx="3081268" cy="438703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446EE7A-8F94-5B31-1A50-C88CA71970EC}"/>
              </a:ext>
            </a:extLst>
          </p:cNvPr>
          <p:cNvSpPr/>
          <p:nvPr/>
        </p:nvSpPr>
        <p:spPr>
          <a:xfrm>
            <a:off x="12833964" y="7756989"/>
            <a:ext cx="1774346" cy="39041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16599"/>
            <a:ext cx="578596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Course Materials Page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372683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236720"/>
            <a:ext cx="276641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Content Organization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4727734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Displays lecture notes, slides, and resources in a structured format.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3372683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4236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Easy Navigation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88161" y="4727734"/>
            <a:ext cx="40539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Sections for each course topic, allowing users to quickly find relevant materials.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3372683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4236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Download Options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4727734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Links to downloadable files, such as PDFs and presentations, for offline access.</a:t>
            </a:r>
            <a:endParaRPr lang="en-US" sz="19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Small Pencil">
                <a:extLst>
                  <a:ext uri="{FF2B5EF4-FFF2-40B4-BE49-F238E27FC236}">
                    <a16:creationId xmlns:a16="http://schemas.microsoft.com/office/drawing/2014/main" id="{E734E09B-EC5B-39F9-38C3-A25E3E8E43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7183084"/>
                  </p:ext>
                </p:extLst>
              </p:nvPr>
            </p:nvGraphicFramePr>
            <p:xfrm rot="3736862">
              <a:off x="2375793" y="3208944"/>
              <a:ext cx="3748340" cy="1027774"/>
            </p:xfrm>
            <a:graphic>
              <a:graphicData uri="http://schemas.microsoft.com/office/drawing/2017/model3d">
                <am3d:model3d r:embed="rId6">
                  <am3d:spPr>
                    <a:xfrm rot="3736862">
                      <a:off x="0" y="0"/>
                      <a:ext cx="3748340" cy="1027774"/>
                    </a:xfrm>
                    <a:prstGeom prst="rect">
                      <a:avLst/>
                    </a:prstGeom>
                  </am3d:spPr>
                  <am3d:camera>
                    <am3d:pos x="0" y="0" z="47378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72" d="1000000"/>
                    <am3d:preTrans dx="1057221" dy="-3160" dz="1044043"/>
                    <am3d:scale>
                      <am3d:sx n="1000000" d="1000000"/>
                      <am3d:sy n="1000000" d="1000000"/>
                      <am3d:sz n="1000000" d="1000000"/>
                    </am3d:scale>
                    <am3d:rot ax="526188" ay="-3653317" az="-46051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9642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Small Pencil">
                <a:extLst>
                  <a:ext uri="{FF2B5EF4-FFF2-40B4-BE49-F238E27FC236}">
                    <a16:creationId xmlns:a16="http://schemas.microsoft.com/office/drawing/2014/main" id="{E734E09B-EC5B-39F9-38C3-A25E3E8E43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736862">
                <a:off x="2375793" y="3208944"/>
                <a:ext cx="3748340" cy="1027774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4E09DC3-2F57-F058-9091-60C5E322894D}"/>
              </a:ext>
            </a:extLst>
          </p:cNvPr>
          <p:cNvSpPr/>
          <p:nvPr/>
        </p:nvSpPr>
        <p:spPr>
          <a:xfrm>
            <a:off x="12833964" y="7756989"/>
            <a:ext cx="1774346" cy="39041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1659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Assignments Page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372683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236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Submission Form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4727734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Simple form allowing users to upload assignments.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3372683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4236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Clear Instructions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88161" y="4727734"/>
            <a:ext cx="40539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guidelines for each assignment with submission deadlines.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3372683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4236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Visual Cues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4727734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of icons or progress bars to show the upload status.</a:t>
            </a:r>
            <a:endParaRPr lang="en-US" sz="19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Small Pencil">
                <a:extLst>
                  <a:ext uri="{FF2B5EF4-FFF2-40B4-BE49-F238E27FC236}">
                    <a16:creationId xmlns:a16="http://schemas.microsoft.com/office/drawing/2014/main" id="{9EA5175B-446E-72C5-20C3-0828F2EF24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4627319"/>
                  </p:ext>
                </p:extLst>
              </p:nvPr>
            </p:nvGraphicFramePr>
            <p:xfrm rot="3736862">
              <a:off x="10214685" y="-134462"/>
              <a:ext cx="607461" cy="4946132"/>
            </p:xfrm>
            <a:graphic>
              <a:graphicData uri="http://schemas.microsoft.com/office/drawing/2017/model3d">
                <am3d:model3d r:embed="rId6">
                  <am3d:spPr>
                    <a:xfrm rot="3736862">
                      <a:off x="0" y="0"/>
                      <a:ext cx="607461" cy="4946132"/>
                    </a:xfrm>
                    <a:prstGeom prst="rect">
                      <a:avLst/>
                    </a:prstGeom>
                  </am3d:spPr>
                  <am3d:camera>
                    <am3d:pos x="0" y="0" z="47378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72" d="1000000"/>
                    <am3d:preTrans dx="1057221" dy="-3160" dz="1044043"/>
                    <am3d:scale>
                      <am3d:sx n="1000000" d="1000000"/>
                      <am3d:sy n="1000000" d="1000000"/>
                      <am3d:sz n="1000000" d="1000000"/>
                    </am3d:scale>
                    <am3d:rot ax="5373193" ay="-1204817" az="-532177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964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Small Pencil">
                <a:extLst>
                  <a:ext uri="{FF2B5EF4-FFF2-40B4-BE49-F238E27FC236}">
                    <a16:creationId xmlns:a16="http://schemas.microsoft.com/office/drawing/2014/main" id="{9EA5175B-446E-72C5-20C3-0828F2EF24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736862">
                <a:off x="10214685" y="-134462"/>
                <a:ext cx="607461" cy="4946132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Graphic 14" descr="Stop outline">
            <a:extLst>
              <a:ext uri="{FF2B5EF4-FFF2-40B4-BE49-F238E27FC236}">
                <a16:creationId xmlns:a16="http://schemas.microsoft.com/office/drawing/2014/main" id="{C6772A5C-DAD7-070A-5BA8-E27DE813D9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58000" y="3657600"/>
            <a:ext cx="914400" cy="9144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D613DA3-98D1-5D4D-38DE-FF6571895FE2}"/>
              </a:ext>
            </a:extLst>
          </p:cNvPr>
          <p:cNvSpPr/>
          <p:nvPr/>
        </p:nvSpPr>
        <p:spPr>
          <a:xfrm>
            <a:off x="12833964" y="7756989"/>
            <a:ext cx="1774346" cy="39041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en-PK" dirty="0"/>
          </a:p>
        </p:txBody>
      </p:sp>
      <p:pic>
        <p:nvPicPr>
          <p:cNvPr id="18" name="Graphic 17" descr="Stop with solid fill">
            <a:extLst>
              <a:ext uri="{FF2B5EF4-FFF2-40B4-BE49-F238E27FC236}">
                <a16:creationId xmlns:a16="http://schemas.microsoft.com/office/drawing/2014/main" id="{FD43D6B7-A3D8-A065-80DF-746133B6CC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55604" y="77130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74DD4F3F-2B88-5832-B71D-A0415D1E90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9494924"/>
                  </p:ext>
                </p:extLst>
              </p:nvPr>
            </p:nvGraphicFramePr>
            <p:xfrm>
              <a:off x="12573000" y="885305"/>
              <a:ext cx="695587" cy="677488"/>
            </p:xfrm>
            <a:graphic>
              <a:graphicData uri="http://schemas.microsoft.com/office/powerpoint/2016/slidezoom">
                <pslz:sldZm>
                  <pslz:sldZmObj sldId="264" cId="0">
                    <pslz:zmPr id="{55064B05-EEB2-47D8-AA6C-347EF099DFC3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95587" cy="67748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74DD4F3F-2B88-5832-B71D-A0415D1E90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573000" y="885305"/>
                <a:ext cx="695587" cy="67748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1412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Dashboard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570208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4342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Progress Overview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4925258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Displays visual progress charts showing student performance.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3570208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44342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Upcoming Deadlines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88161" y="4925258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Lists upcoming assignments and due dates for quick reference.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3570208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44342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Personalized Data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4925258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Displays static data such as grades or course completion status.</a:t>
            </a:r>
            <a:endParaRPr lang="en-US" sz="19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CA0FB4-BEAB-3E3F-9982-C82F94733B01}"/>
              </a:ext>
            </a:extLst>
          </p:cNvPr>
          <p:cNvSpPr/>
          <p:nvPr/>
        </p:nvSpPr>
        <p:spPr>
          <a:xfrm>
            <a:off x="12833964" y="7756989"/>
            <a:ext cx="1774346" cy="39041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en-PK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Surface Pen - Platinum">
                <a:extLst>
                  <a:ext uri="{FF2B5EF4-FFF2-40B4-BE49-F238E27FC236}">
                    <a16:creationId xmlns:a16="http://schemas.microsoft.com/office/drawing/2014/main" id="{0A1900F3-A5AB-C892-1AEA-4C5A6B7536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3343099"/>
                  </p:ext>
                </p:extLst>
              </p:nvPr>
            </p:nvGraphicFramePr>
            <p:xfrm>
              <a:off x="249346" y="5320307"/>
              <a:ext cx="429549" cy="634234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29549" cy="6342349"/>
                    </a:xfrm>
                    <a:prstGeom prst="rect">
                      <a:avLst/>
                    </a:prstGeom>
                  </am3d:spPr>
                  <am3d:camera>
                    <am3d:pos x="0" y="0" z="47229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30397" d="1000000"/>
                    <am3d:preTrans dx="-19482" dy="-20648728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10331005" ay="132435" az="-1817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4815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Surface Pen - Platinum">
                <a:extLst>
                  <a:ext uri="{FF2B5EF4-FFF2-40B4-BE49-F238E27FC236}">
                    <a16:creationId xmlns:a16="http://schemas.microsoft.com/office/drawing/2014/main" id="{0A1900F3-A5AB-C892-1AEA-4C5A6B7536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346" y="5320307"/>
                <a:ext cx="429549" cy="634234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491</Words>
  <Application>Microsoft Office PowerPoint</Application>
  <PresentationFormat>Custom</PresentationFormat>
  <Paragraphs>107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Spline Sans Bold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Mutahir Ahmed Khan</cp:lastModifiedBy>
  <cp:revision>14</cp:revision>
  <dcterms:created xsi:type="dcterms:W3CDTF">2024-11-21T16:51:02Z</dcterms:created>
  <dcterms:modified xsi:type="dcterms:W3CDTF">2024-11-22T04:46:30Z</dcterms:modified>
</cp:coreProperties>
</file>